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21"/>
  </p:notesMasterIdLst>
  <p:sldIdLst>
    <p:sldId id="256" r:id="rId2"/>
    <p:sldId id="310" r:id="rId3"/>
    <p:sldId id="351" r:id="rId4"/>
    <p:sldId id="311" r:id="rId5"/>
    <p:sldId id="355" r:id="rId6"/>
    <p:sldId id="346" r:id="rId7"/>
    <p:sldId id="347" r:id="rId8"/>
    <p:sldId id="312" r:id="rId9"/>
    <p:sldId id="314" r:id="rId10"/>
    <p:sldId id="322" r:id="rId11"/>
    <p:sldId id="323" r:id="rId12"/>
    <p:sldId id="324" r:id="rId13"/>
    <p:sldId id="348" r:id="rId14"/>
    <p:sldId id="325" r:id="rId15"/>
    <p:sldId id="345" r:id="rId16"/>
    <p:sldId id="313" r:id="rId17"/>
    <p:sldId id="350" r:id="rId18"/>
    <p:sldId id="321" r:id="rId19"/>
    <p:sldId id="330" r:id="rId20"/>
  </p:sldIdLst>
  <p:sldSz cx="9144000" cy="6858000" type="screen4x3"/>
  <p:notesSz cx="6648450" cy="9782175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1">
          <p15:clr>
            <a:srgbClr val="A4A3A4"/>
          </p15:clr>
        </p15:guide>
        <p15:guide id="2" pos="209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30305"/>
    <a:srgbClr val="EA2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8" autoAdjust="0"/>
    <p:restoredTop sz="74524" autoAdjust="0"/>
  </p:normalViewPr>
  <p:slideViewPr>
    <p:cSldViewPr>
      <p:cViewPr varScale="1">
        <p:scale>
          <a:sx n="82" d="100"/>
          <a:sy n="82" d="100"/>
        </p:scale>
        <p:origin x="19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764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3081"/>
        <p:guide pos="209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7138" y="0"/>
            <a:ext cx="2881312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891088" cy="3668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6613"/>
            <a:ext cx="4876800" cy="440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93225"/>
            <a:ext cx="28813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7138" y="9293225"/>
            <a:ext cx="2881312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 smtClean="0">
                <a:latin typeface="Tahoma" pitchFamily="34" charset="0"/>
              </a:defRPr>
            </a:lvl1pPr>
          </a:lstStyle>
          <a:p>
            <a:pPr>
              <a:defRPr/>
            </a:pPr>
            <a:fld id="{44192EF7-8FAB-4DBB-ABF4-5586931266F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388667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fld id="{A3A8806F-00E4-4B0F-8129-1EF3D61F8955}" type="slidenum">
              <a:rPr lang="en-US" altLang="zh-CN">
                <a:latin typeface="Tahoma" pitchFamily="34" charset="0"/>
              </a:rPr>
              <a:pPr/>
              <a:t>1</a:t>
            </a:fld>
            <a:endParaRPr lang="en-US" altLang="zh-CN">
              <a:latin typeface="Tahoma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3939348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在开始选导师、开题、写论文之前应该有些常识，这样才能化被动为主动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92EF7-8FAB-4DBB-ABF4-5586931266FD}" type="slidenum">
              <a:rPr lang="en-US" altLang="zh-CN" smtClean="0"/>
              <a:pPr>
                <a:defRPr/>
              </a:pPr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1094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开始干，敢于干，敢于硬干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92EF7-8FAB-4DBB-ABF4-5586931266FD}" type="slidenum">
              <a:rPr lang="en-US" altLang="zh-CN" smtClean="0"/>
              <a:pPr>
                <a:defRPr/>
              </a:pPr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6080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不是二传手，不是监工，不等靠要</a:t>
            </a:r>
            <a:endParaRPr lang="en-US" altLang="zh-CN" dirty="0" smtClean="0"/>
          </a:p>
          <a:p>
            <a:r>
              <a:rPr lang="zh-CN" altLang="en-US" dirty="0" smtClean="0"/>
              <a:t>只要学生和导师都肯投入时间，没有不过的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92EF7-8FAB-4DBB-ABF4-5586931266FD}" type="slidenum">
              <a:rPr lang="en-US" altLang="zh-CN" smtClean="0"/>
              <a:pPr>
                <a:defRPr/>
              </a:pPr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28114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92EF7-8FAB-4DBB-ABF4-5586931266FD}" type="slidenum">
              <a:rPr lang="en-US" altLang="zh-CN" smtClean="0"/>
              <a:pPr>
                <a:defRPr/>
              </a:pPr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72095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论文要点是有价值的，好的论文不受框架布局限制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92EF7-8FAB-4DBB-ABF4-5586931266FD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00547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92EF7-8FAB-4DBB-ABF4-5586931266FD}" type="slidenum">
              <a:rPr lang="en-US" altLang="zh-CN" smtClean="0"/>
              <a:pPr>
                <a:defRPr/>
              </a:pPr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87495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92EF7-8FAB-4DBB-ABF4-5586931266FD}" type="slidenum">
              <a:rPr lang="en-US" altLang="zh-CN" smtClean="0"/>
              <a:pPr>
                <a:defRPr/>
              </a:pPr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30880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92EF7-8FAB-4DBB-ABF4-5586931266FD}" type="slidenum">
              <a:rPr lang="en-US" altLang="zh-CN" smtClean="0"/>
              <a:pPr>
                <a:defRPr/>
              </a:pPr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07451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92EF7-8FAB-4DBB-ABF4-5586931266FD}" type="slidenum">
              <a:rPr lang="en-US" altLang="zh-CN" smtClean="0"/>
              <a:pPr>
                <a:defRPr/>
              </a:pPr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810613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是三年写一篇论文，而不是三个月写一篇，更不是三周写一篇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92EF7-8FAB-4DBB-ABF4-5586931266FD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5263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92EF7-8FAB-4DBB-ABF4-5586931266FD}" type="slidenum">
              <a:rPr lang="en-US" altLang="zh-CN" smtClean="0"/>
              <a:pPr>
                <a:defRPr/>
              </a:pPr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35249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76 w 43195"/>
                  <a:gd name="T1" fmla="*/ 0 h 43200"/>
                  <a:gd name="T2" fmla="*/ 0 w 43195"/>
                  <a:gd name="T3" fmla="*/ 80 h 43200"/>
                  <a:gd name="T4" fmla="*/ 78 w 43195"/>
                  <a:gd name="T5" fmla="*/ 79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76 w 43195"/>
                  <a:gd name="T1" fmla="*/ 0 h 43200"/>
                  <a:gd name="T2" fmla="*/ 0 w 43195"/>
                  <a:gd name="T3" fmla="*/ 80 h 43200"/>
                  <a:gd name="T4" fmla="*/ 78 w 43195"/>
                  <a:gd name="T5" fmla="*/ 79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831555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dirty="0" smtClean="0"/>
              <a:t>单击此处编辑母版标题样式</a:t>
            </a:r>
          </a:p>
        </p:txBody>
      </p:sp>
      <p:sp>
        <p:nvSpPr>
          <p:cNvPr id="831556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E8257D-4324-4B54-84F1-9DF7643E6C7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449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223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E908A-4C76-459A-A336-37A616541AF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66927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311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F5805-154D-4E02-8BA6-8EF81656EB5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6327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238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D377F-8464-43C9-A800-6DC803F35E6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89276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B7E49-A5DE-4565-B108-DFEFBDF55E0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72305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9E671-B5A5-44DF-9119-2707DFA0BA4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0671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954A3-4CD6-4380-9755-D58C5B82349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80168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51B09-66EC-45E5-AE1C-5A8D5581851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9656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39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070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71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72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73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74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75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76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77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78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79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80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81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82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83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84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85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86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87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88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89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90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91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40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041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2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3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4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6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7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8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9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50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51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52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53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54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55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56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57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58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59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60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61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62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63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64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65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66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67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68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69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033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4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03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036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37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38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117 w 43195"/>
                  <a:gd name="T1" fmla="*/ 0 h 43200"/>
                  <a:gd name="T2" fmla="*/ 0 w 43195"/>
                  <a:gd name="T3" fmla="*/ 122 h 43200"/>
                  <a:gd name="T4" fmla="*/ 119 w 43195"/>
                  <a:gd name="T5" fmla="*/ 12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02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830529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30530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5335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dirty="0" smtClean="0">
                <a:latin typeface="+mn-lt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830531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fld id="{A9383992-8E9F-402F-903C-68A540BFA1F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Ø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Font typeface="Wingdings" pitchFamily="2" charset="2"/>
        <a:buChar char="v"/>
        <a:defRPr kumimoji="1"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w"/>
        <a:defRPr kumimoji="1"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1752600"/>
            <a:ext cx="8064896" cy="1143000"/>
          </a:xfrm>
        </p:spPr>
        <p:txBody>
          <a:bodyPr/>
          <a:lstStyle/>
          <a:p>
            <a:pPr algn="ctr" eaLnBrk="1" hangingPunct="1"/>
            <a:r>
              <a:rPr lang="en-US" altLang="zh-CN" sz="5400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MSE</a:t>
            </a:r>
            <a:r>
              <a:rPr lang="zh-CN" altLang="en-US" sz="5400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论文写作经验分享</a:t>
            </a:r>
            <a:endParaRPr lang="en-US" altLang="zh-CN" sz="5400" dirty="0" smtClean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30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zh-CN" dirty="0" smtClean="0"/>
          </a:p>
          <a:p>
            <a:pPr eaLnBrk="1" hangingPunct="1"/>
            <a:r>
              <a:rPr lang="zh-CN" altLang="en-US" sz="3600" dirty="0" smtClean="0">
                <a:ea typeface="华文行楷" pitchFamily="2" charset="-122"/>
              </a:rPr>
              <a:t>复旦大学软件学院</a:t>
            </a:r>
            <a:endParaRPr lang="en-US" altLang="zh-CN" sz="3600" dirty="0" smtClean="0">
              <a:ea typeface="华文行楷" pitchFamily="2" charset="-122"/>
            </a:endParaRPr>
          </a:p>
          <a:p>
            <a:pPr eaLnBrk="1" hangingPunct="1"/>
            <a:r>
              <a:rPr lang="zh-CN" altLang="en-US" sz="3600" dirty="0">
                <a:ea typeface="华文行楷" pitchFamily="2" charset="-122"/>
              </a:rPr>
              <a:t>朱东来</a:t>
            </a:r>
            <a:endParaRPr lang="zh-CN" altLang="en-US" sz="3600" dirty="0" smtClean="0">
              <a:ea typeface="华文行楷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提纲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1772816"/>
            <a:ext cx="7772400" cy="4114800"/>
          </a:xfrm>
        </p:spPr>
        <p:txBody>
          <a:bodyPr/>
          <a:lstStyle/>
          <a:p>
            <a:r>
              <a:rPr lang="zh-CN" altLang="en-US" dirty="0" smtClean="0"/>
              <a:t>观念和态度</a:t>
            </a:r>
            <a:endParaRPr lang="en-US" altLang="zh-CN" dirty="0" smtClean="0"/>
          </a:p>
          <a:p>
            <a:r>
              <a:rPr lang="zh-CN" altLang="en-US" dirty="0" smtClean="0"/>
              <a:t>进度和规划</a:t>
            </a:r>
            <a:endParaRPr lang="en-US" altLang="zh-CN" dirty="0" smtClean="0"/>
          </a:p>
          <a:p>
            <a:r>
              <a:rPr lang="zh-CN" altLang="en-US" dirty="0" smtClean="0"/>
              <a:t>论文框架布局</a:t>
            </a:r>
            <a:endParaRPr lang="en-US" altLang="zh-CN" dirty="0"/>
          </a:p>
          <a:p>
            <a:r>
              <a:rPr lang="zh-CN" altLang="en-US" dirty="0" smtClean="0"/>
              <a:t>选题思路</a:t>
            </a:r>
            <a:endParaRPr lang="en-US" altLang="zh-CN" dirty="0" smtClean="0"/>
          </a:p>
          <a:p>
            <a:r>
              <a:rPr lang="zh-CN" altLang="en-US" dirty="0" smtClean="0"/>
              <a:t>具体模块写作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摘要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参考文献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核心</a:t>
            </a:r>
            <a:r>
              <a:rPr lang="zh-CN" altLang="en-US" dirty="0"/>
              <a:t>节</a:t>
            </a:r>
            <a:endParaRPr lang="en-US" altLang="zh-CN" dirty="0" smtClean="0"/>
          </a:p>
          <a:p>
            <a:r>
              <a:rPr lang="zh-CN" altLang="en-US" dirty="0" smtClean="0"/>
              <a:t>常见问题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153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最重要的：亮剑精神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69990" y="1905000"/>
            <a:ext cx="2708819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78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观念和态度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b="1" kern="1200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一定要有第一责任人意识！</a:t>
            </a:r>
            <a:endParaRPr lang="en-US" altLang="zh-CN" sz="3200" b="1" kern="1200" dirty="0">
              <a:solidFill>
                <a:srgbClr val="FF0000"/>
              </a:solidFill>
              <a:latin typeface="Times New Roman" pitchFamily="18" charset="0"/>
              <a:ea typeface="宋体" pitchFamily="2" charset="-122"/>
            </a:endParaRPr>
          </a:p>
          <a:p>
            <a:pPr lvl="1"/>
            <a:r>
              <a:rPr lang="zh-CN" altLang="en-US" sz="2800" dirty="0" smtClean="0"/>
              <a:t>论文是自己的事情，要自己主动</a:t>
            </a:r>
            <a:endParaRPr lang="en-US" altLang="zh-CN" sz="2800" dirty="0" smtClean="0"/>
          </a:p>
          <a:p>
            <a:pPr lvl="1"/>
            <a:r>
              <a:rPr lang="zh-CN" altLang="en-US" sz="2800" dirty="0" smtClean="0"/>
              <a:t>调动一切可调动的关系</a:t>
            </a:r>
            <a:endParaRPr lang="en-US" altLang="zh-CN" sz="2800" dirty="0" smtClean="0"/>
          </a:p>
          <a:p>
            <a:pPr lvl="1"/>
            <a:r>
              <a:rPr lang="zh-CN" altLang="en-US" sz="2800" dirty="0" smtClean="0"/>
              <a:t>是项目的管理员、总设计师，不是二传手</a:t>
            </a:r>
            <a:endParaRPr lang="en-US" altLang="zh-CN" sz="2800" dirty="0" smtClean="0"/>
          </a:p>
          <a:p>
            <a:pPr lvl="1"/>
            <a:r>
              <a:rPr lang="zh-CN" altLang="en-US" sz="2800" dirty="0" smtClean="0"/>
              <a:t>与技术人员的关系</a:t>
            </a:r>
            <a:endParaRPr lang="en-US" altLang="zh-CN" sz="2800" dirty="0" smtClean="0"/>
          </a:p>
          <a:p>
            <a:pPr lvl="1"/>
            <a:endParaRPr lang="en-US" altLang="zh-CN" sz="2800" kern="1200" dirty="0">
              <a:latin typeface="Times New Roman" pitchFamily="18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621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观念和态度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600" b="1" kern="1200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要和导师保持紧密联系！</a:t>
            </a:r>
            <a:endParaRPr lang="en-US" altLang="zh-CN" sz="3600" b="1" kern="1200" dirty="0">
              <a:solidFill>
                <a:srgbClr val="FF0000"/>
              </a:solidFill>
              <a:latin typeface="Times New Roman" pitchFamily="18" charset="0"/>
              <a:ea typeface="宋体" pitchFamily="2" charset="-122"/>
            </a:endParaRPr>
          </a:p>
          <a:p>
            <a:pPr lvl="1"/>
            <a:r>
              <a:rPr lang="zh-CN" altLang="en-US" sz="2800" kern="1200" dirty="0">
                <a:latin typeface="Times New Roman" pitchFamily="18" charset="0"/>
                <a:ea typeface="宋体" pitchFamily="2" charset="-122"/>
              </a:rPr>
              <a:t>越是觉得选题困难（没有项目可以写，觉得找不到技术难点等），越是要跟导师多沟通</a:t>
            </a:r>
            <a:endParaRPr lang="en-US" altLang="zh-CN" sz="2800" kern="1200" dirty="0">
              <a:latin typeface="Times New Roman" pitchFamily="18" charset="0"/>
              <a:ea typeface="宋体" pitchFamily="2" charset="-122"/>
            </a:endParaRPr>
          </a:p>
          <a:p>
            <a:pPr lvl="1"/>
            <a:r>
              <a:rPr lang="zh-CN" altLang="en-US" sz="2800" kern="1200" dirty="0">
                <a:latin typeface="Times New Roman" pitchFamily="18" charset="0"/>
                <a:ea typeface="宋体" pitchFamily="2" charset="-122"/>
              </a:rPr>
              <a:t>越是开始阶段，越要跟导师频繁沟通，而不是等到最后</a:t>
            </a:r>
            <a:endParaRPr lang="en-US" altLang="zh-CN" sz="2800" kern="1200" dirty="0">
              <a:latin typeface="Times New Roman" pitchFamily="18" charset="0"/>
              <a:ea typeface="宋体" pitchFamily="2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776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观念和态度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导师主要作用</a:t>
            </a:r>
            <a:endParaRPr lang="en-US" altLang="zh-CN" dirty="0"/>
          </a:p>
          <a:p>
            <a:pPr lvl="1"/>
            <a:r>
              <a:rPr lang="zh-CN" altLang="zh-CN" kern="1200" dirty="0">
                <a:latin typeface="Times New Roman" pitchFamily="18" charset="0"/>
                <a:ea typeface="宋体" pitchFamily="2" charset="-122"/>
              </a:rPr>
              <a:t>掌握时间节点和节奏</a:t>
            </a:r>
            <a:endParaRPr lang="en-US" altLang="zh-CN" kern="1200" dirty="0">
              <a:latin typeface="Times New Roman" pitchFamily="18" charset="0"/>
              <a:ea typeface="宋体" pitchFamily="2" charset="-122"/>
            </a:endParaRPr>
          </a:p>
          <a:p>
            <a:pPr lvl="1"/>
            <a:r>
              <a:rPr lang="zh-CN" altLang="zh-CN" kern="1200" dirty="0">
                <a:latin typeface="Times New Roman" pitchFamily="18" charset="0"/>
                <a:ea typeface="宋体" pitchFamily="2" charset="-122"/>
              </a:rPr>
              <a:t>判断选题和重点的合理性</a:t>
            </a:r>
            <a:endParaRPr lang="en-US" altLang="zh-CN" kern="1200" dirty="0">
              <a:latin typeface="Times New Roman" pitchFamily="18" charset="0"/>
              <a:ea typeface="宋体" pitchFamily="2" charset="-122"/>
            </a:endParaRPr>
          </a:p>
          <a:p>
            <a:pPr lvl="1"/>
            <a:r>
              <a:rPr lang="zh-CN" altLang="zh-CN" kern="1200" dirty="0">
                <a:latin typeface="Times New Roman" pitchFamily="18" charset="0"/>
                <a:ea typeface="宋体" pitchFamily="2" charset="-122"/>
              </a:rPr>
              <a:t>指导如何把手上的材料组织成</a:t>
            </a:r>
            <a:r>
              <a:rPr lang="zh-CN" altLang="zh-CN" sz="3200" b="1" kern="1200" dirty="0">
                <a:latin typeface="Times New Roman" pitchFamily="18" charset="0"/>
                <a:ea typeface="宋体" pitchFamily="2" charset="-122"/>
              </a:rPr>
              <a:t>规范</a:t>
            </a:r>
            <a:r>
              <a:rPr lang="zh-CN" altLang="zh-CN" kern="1200" dirty="0">
                <a:latin typeface="Times New Roman" pitchFamily="18" charset="0"/>
                <a:ea typeface="宋体" pitchFamily="2" charset="-122"/>
              </a:rPr>
              <a:t>的</a:t>
            </a:r>
            <a:r>
              <a:rPr lang="zh-CN" altLang="zh-CN" kern="1200" dirty="0" smtClean="0">
                <a:latin typeface="Times New Roman" pitchFamily="18" charset="0"/>
                <a:ea typeface="宋体" pitchFamily="2" charset="-122"/>
              </a:rPr>
              <a:t>论文</a:t>
            </a:r>
            <a:r>
              <a:rPr lang="en-US" altLang="zh-CN" kern="1200" dirty="0" smtClean="0">
                <a:latin typeface="Times New Roman" pitchFamily="18" charset="0"/>
                <a:ea typeface="宋体" pitchFamily="2" charset="-122"/>
              </a:rPr>
              <a:t>——</a:t>
            </a:r>
            <a:r>
              <a:rPr lang="zh-CN" altLang="en-US" kern="1200" dirty="0" smtClean="0">
                <a:latin typeface="Times New Roman" pitchFamily="18" charset="0"/>
                <a:ea typeface="宋体" pitchFamily="2" charset="-122"/>
              </a:rPr>
              <a:t>判断</a:t>
            </a:r>
            <a:r>
              <a:rPr lang="zh-CN" altLang="en-US" kern="1200" dirty="0">
                <a:latin typeface="Times New Roman" pitchFamily="18" charset="0"/>
                <a:ea typeface="宋体" pitchFamily="2" charset="-122"/>
              </a:rPr>
              <a:t>文风和格式</a:t>
            </a:r>
            <a:endParaRPr lang="en-US" altLang="zh-CN" kern="1200" dirty="0">
              <a:latin typeface="Times New Roman" pitchFamily="18" charset="0"/>
              <a:ea typeface="宋体" pitchFamily="2" charset="-122"/>
            </a:endParaRPr>
          </a:p>
          <a:p>
            <a:pPr lvl="1"/>
            <a:r>
              <a:rPr lang="zh-CN" altLang="en-US" sz="3200" b="1" kern="1200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做判断题，不是论述题</a:t>
            </a:r>
            <a:endParaRPr lang="zh-CN" altLang="en-US" b="1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602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观念和态度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范文的作用</a:t>
            </a:r>
            <a:endParaRPr lang="en-US" altLang="zh-CN" dirty="0" smtClean="0"/>
          </a:p>
          <a:p>
            <a:pPr lvl="1"/>
            <a:r>
              <a:rPr lang="zh-CN" altLang="en-US" sz="3200" b="1" dirty="0">
                <a:solidFill>
                  <a:srgbClr val="FF0000"/>
                </a:solidFill>
              </a:rPr>
              <a:t>取形不取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意；起点和终点</a:t>
            </a:r>
            <a:endParaRPr lang="en-US" altLang="zh-CN" sz="3200" b="1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dirty="0" smtClean="0"/>
              <a:t>用来规范格式，作为启动写作的基础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自己写完一部分后可以看看跟范文</a:t>
            </a:r>
            <a:r>
              <a:rPr lang="zh-CN" altLang="en-US" sz="3200" dirty="0" smtClean="0">
                <a:solidFill>
                  <a:srgbClr val="FF0000"/>
                </a:solidFill>
              </a:rPr>
              <a:t>像不像</a:t>
            </a:r>
            <a:r>
              <a:rPr lang="zh-CN" altLang="en-US" dirty="0" smtClean="0"/>
              <a:t>（格式、篇幅、文字图片配比、文字段落长度、文风等）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绝对不能对照范文亦步亦趋地写，看范文是怎么分段、命名、画图，然后对标了去写，这么干的话十之八九过不了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300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进度和规划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论文评审流程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找教务申请账号后上传论文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导师审批，同意进入盲审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格式审核</a:t>
            </a:r>
            <a:endParaRPr lang="en-US" altLang="zh-CN" dirty="0" smtClean="0"/>
          </a:p>
          <a:p>
            <a:pPr lvl="1"/>
            <a:r>
              <a:rPr lang="zh-CN" altLang="en-US" dirty="0"/>
              <a:t>院</a:t>
            </a:r>
            <a:r>
              <a:rPr lang="zh-CN" altLang="en-US" dirty="0" smtClean="0"/>
              <a:t>内盲审</a:t>
            </a:r>
            <a:endParaRPr lang="en-US" altLang="zh-CN" dirty="0" smtClean="0"/>
          </a:p>
          <a:p>
            <a:pPr lvl="2"/>
            <a:r>
              <a:rPr lang="en-US" altLang="zh-CN" dirty="0"/>
              <a:t>3</a:t>
            </a:r>
            <a:r>
              <a:rPr lang="zh-CN" altLang="en-US" dirty="0" smtClean="0"/>
              <a:t>人独立盲审</a:t>
            </a:r>
            <a:endParaRPr lang="en-US" altLang="zh-CN" dirty="0" smtClean="0"/>
          </a:p>
          <a:p>
            <a:pPr lvl="1"/>
            <a:r>
              <a:rPr lang="zh-CN" altLang="en-US" dirty="0"/>
              <a:t>院</a:t>
            </a:r>
            <a:r>
              <a:rPr lang="zh-CN" altLang="en-US" dirty="0" smtClean="0"/>
              <a:t>内责任评审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校外盲审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答辩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校外盲检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203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论文框架布局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宏观要求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建议</a:t>
            </a:r>
            <a:r>
              <a:rPr lang="en-US" altLang="zh-CN" dirty="0" smtClean="0"/>
              <a:t>3.3-3.6</a:t>
            </a:r>
            <a:r>
              <a:rPr lang="zh-CN" altLang="en-US" dirty="0" smtClean="0"/>
              <a:t>万字左右，</a:t>
            </a:r>
            <a:r>
              <a:rPr lang="en-US" altLang="zh-CN" dirty="0" smtClean="0"/>
              <a:t>Word</a:t>
            </a:r>
            <a:r>
              <a:rPr lang="zh-CN" altLang="en-US" dirty="0" smtClean="0"/>
              <a:t>统计字数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55-60</a:t>
            </a:r>
            <a:r>
              <a:rPr lang="zh-CN" altLang="en-US" dirty="0" smtClean="0"/>
              <a:t>页，主体部分</a:t>
            </a:r>
            <a:endParaRPr lang="en-US" altLang="zh-CN" dirty="0" smtClean="0"/>
          </a:p>
          <a:p>
            <a:r>
              <a:rPr lang="zh-CN" altLang="en-US" dirty="0" smtClean="0"/>
              <a:t>第一章 绪论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1.1 </a:t>
            </a:r>
            <a:r>
              <a:rPr lang="zh-CN" altLang="en-US" dirty="0" smtClean="0"/>
              <a:t>课题</a:t>
            </a:r>
            <a:r>
              <a:rPr lang="zh-CN" altLang="en-US" dirty="0"/>
              <a:t>研究</a:t>
            </a:r>
            <a:r>
              <a:rPr lang="zh-CN" altLang="en-US" dirty="0" smtClean="0"/>
              <a:t>宏观背景（论述有价值）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1.2 </a:t>
            </a:r>
            <a:r>
              <a:rPr lang="zh-CN" altLang="en-US" dirty="0" smtClean="0"/>
              <a:t>课题研究</a:t>
            </a:r>
            <a:r>
              <a:rPr lang="zh-CN" altLang="en-US" dirty="0"/>
              <a:t>内容</a:t>
            </a:r>
            <a:r>
              <a:rPr lang="zh-CN" altLang="en-US" dirty="0" smtClean="0"/>
              <a:t>与意义（论述有必要）</a:t>
            </a:r>
            <a:endParaRPr lang="en-US" altLang="zh-CN" dirty="0" smtClean="0"/>
          </a:p>
          <a:p>
            <a:pPr lvl="2"/>
            <a:r>
              <a:rPr lang="zh-CN" altLang="en-US" dirty="0"/>
              <a:t>两</a:t>
            </a:r>
            <a:r>
              <a:rPr lang="zh-CN" altLang="en-US" dirty="0" smtClean="0"/>
              <a:t>段论：问题所在、本文工作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1.3 </a:t>
            </a:r>
            <a:r>
              <a:rPr lang="zh-CN" altLang="en-US" dirty="0" smtClean="0"/>
              <a:t>论文框架结构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77704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论文框架布局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第二章 相关工作与关键技术研究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2.1 </a:t>
            </a:r>
            <a:r>
              <a:rPr lang="zh-CN" altLang="en-US" dirty="0" smtClean="0"/>
              <a:t>相关工作研究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2.2 </a:t>
            </a:r>
            <a:r>
              <a:rPr lang="zh-CN" altLang="en-US" dirty="0" smtClean="0"/>
              <a:t>业务背景简介（可选）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2.3 </a:t>
            </a:r>
            <a:r>
              <a:rPr lang="zh-CN" altLang="en-US" dirty="0" smtClean="0"/>
              <a:t>关键技术研究（侧重选型角度）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71817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论文</a:t>
            </a:r>
            <a:r>
              <a:rPr lang="zh-CN" altLang="en-US" dirty="0"/>
              <a:t>框架布局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第三章 系统需求分析和总体设计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3.1 </a:t>
            </a:r>
            <a:r>
              <a:rPr lang="zh-CN" altLang="en-US" dirty="0"/>
              <a:t>项目</a:t>
            </a:r>
            <a:r>
              <a:rPr lang="zh-CN" altLang="en-US" dirty="0" smtClean="0"/>
              <a:t>背景介绍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三段论：单位背景，项目基础或前期工作，项目</a:t>
            </a:r>
            <a:r>
              <a:rPr lang="zh-CN" altLang="en-US" dirty="0"/>
              <a:t>战略</a:t>
            </a:r>
            <a:r>
              <a:rPr lang="zh-CN" altLang="en-US" dirty="0" smtClean="0"/>
              <a:t>目标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3.2 </a:t>
            </a:r>
            <a:r>
              <a:rPr lang="zh-CN" altLang="en-US" dirty="0" smtClean="0"/>
              <a:t>系统需求分析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可结合用例图论述，不得用表格式或列表式论述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3.3 </a:t>
            </a:r>
            <a:r>
              <a:rPr lang="zh-CN" altLang="en-US" dirty="0" smtClean="0"/>
              <a:t>系统总体设计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结合技术架构图、模块划分图等论述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技术架构图应体现技术选型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第三章的图都允许在实际情况基础上做美化加工</a:t>
            </a:r>
            <a:endParaRPr lang="en-US" altLang="zh-CN" dirty="0" smtClean="0"/>
          </a:p>
          <a:p>
            <a:pPr lvl="2"/>
            <a:r>
              <a:rPr lang="zh-CN" altLang="en-US" dirty="0"/>
              <a:t>美图秀</a:t>
            </a:r>
            <a:r>
              <a:rPr lang="zh-CN" altLang="en-US" dirty="0" smtClean="0"/>
              <a:t>秀很重要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5280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论文框架布局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1628800"/>
            <a:ext cx="7772400" cy="4114800"/>
          </a:xfrm>
        </p:spPr>
        <p:txBody>
          <a:bodyPr/>
          <a:lstStyle/>
          <a:p>
            <a:r>
              <a:rPr lang="zh-CN" altLang="en-US" dirty="0" smtClean="0"/>
              <a:t>第四章 系统详细设计与实现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4.1 XX</a:t>
            </a:r>
            <a:r>
              <a:rPr lang="zh-CN" altLang="en-US" dirty="0" smtClean="0"/>
              <a:t>模块详细设计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4.1.1 </a:t>
            </a:r>
            <a:r>
              <a:rPr lang="zh-CN" altLang="en-US" dirty="0" smtClean="0"/>
              <a:t>详细设计难点重点</a:t>
            </a:r>
            <a:r>
              <a:rPr lang="en-US" altLang="zh-CN" dirty="0" smtClean="0"/>
              <a:t>1</a:t>
            </a:r>
          </a:p>
          <a:p>
            <a:pPr lvl="2"/>
            <a:r>
              <a:rPr lang="en-US" altLang="zh-CN" dirty="0" smtClean="0"/>
              <a:t>4.1.2 </a:t>
            </a:r>
            <a:r>
              <a:rPr lang="zh-CN" altLang="en-US" dirty="0" smtClean="0"/>
              <a:t>详细设计</a:t>
            </a:r>
            <a:r>
              <a:rPr lang="zh-CN" altLang="en-US" dirty="0"/>
              <a:t>难点重点</a:t>
            </a:r>
            <a:r>
              <a:rPr lang="en-US" altLang="zh-CN" dirty="0"/>
              <a:t>2</a:t>
            </a:r>
            <a:endParaRPr lang="en-US" altLang="zh-CN" dirty="0" smtClean="0"/>
          </a:p>
          <a:p>
            <a:pPr lvl="1"/>
            <a:r>
              <a:rPr lang="en-US" altLang="zh-CN" dirty="0"/>
              <a:t>4.2 XX</a:t>
            </a:r>
            <a:r>
              <a:rPr lang="zh-CN" altLang="en-US" dirty="0" smtClean="0"/>
              <a:t>模块设计与实现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4.2.1 </a:t>
            </a:r>
            <a:r>
              <a:rPr lang="zh-CN" altLang="en-US" dirty="0" smtClean="0"/>
              <a:t>详细设计</a:t>
            </a:r>
            <a:r>
              <a:rPr lang="zh-CN" altLang="en-US" dirty="0"/>
              <a:t>难点重点</a:t>
            </a:r>
            <a:r>
              <a:rPr lang="en-US" altLang="zh-CN" dirty="0" smtClean="0"/>
              <a:t>1</a:t>
            </a:r>
          </a:p>
          <a:p>
            <a:pPr lvl="2"/>
            <a:r>
              <a:rPr lang="en-US" altLang="zh-CN" dirty="0" smtClean="0"/>
              <a:t>4.2.2 </a:t>
            </a:r>
            <a:r>
              <a:rPr lang="zh-CN" altLang="en-US" dirty="0" smtClean="0"/>
              <a:t>技术实现难点重点</a:t>
            </a:r>
            <a:r>
              <a:rPr lang="en-US" altLang="zh-CN" dirty="0" smtClean="0"/>
              <a:t>1</a:t>
            </a:r>
          </a:p>
          <a:p>
            <a:pPr lvl="1"/>
            <a:r>
              <a:rPr lang="en-US" altLang="zh-CN" dirty="0" smtClean="0"/>
              <a:t>……</a:t>
            </a:r>
          </a:p>
          <a:p>
            <a:pPr lvl="1"/>
            <a:r>
              <a:rPr lang="zh-CN" altLang="en-US" dirty="0" smtClean="0"/>
              <a:t>此处一般应有三个模块左右，如果下面全部是设计，则上一层标题为设计；否则为设计与实现</a:t>
            </a:r>
            <a:endParaRPr lang="en-US" altLang="zh-CN" dirty="0" smtClean="0"/>
          </a:p>
          <a:p>
            <a:pPr lvl="1"/>
            <a:r>
              <a:rPr lang="zh-CN" altLang="en-US" dirty="0"/>
              <a:t>先</a:t>
            </a:r>
            <a:r>
              <a:rPr lang="zh-CN" altLang="en-US" dirty="0" smtClean="0"/>
              <a:t>有设计，再有实现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模块命名与</a:t>
            </a:r>
            <a:r>
              <a:rPr lang="en-US" altLang="zh-CN" dirty="0" smtClean="0"/>
              <a:t>3.3</a:t>
            </a:r>
            <a:r>
              <a:rPr lang="zh-CN" altLang="en-US" dirty="0" smtClean="0"/>
              <a:t>模块图要呼应；</a:t>
            </a:r>
            <a:r>
              <a:rPr lang="zh-CN" altLang="en-US" dirty="0" smtClean="0">
                <a:solidFill>
                  <a:srgbClr val="FF0000"/>
                </a:solidFill>
              </a:rPr>
              <a:t>故事要完整</a:t>
            </a:r>
            <a:endParaRPr lang="en-US" altLang="zh-CN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2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论文框架布局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第四章 系统详细设计与实现</a:t>
            </a:r>
            <a:endParaRPr lang="en-US" altLang="zh-CN" dirty="0"/>
          </a:p>
          <a:p>
            <a:pPr lvl="1"/>
            <a:r>
              <a:rPr lang="en-US" altLang="zh-CN" dirty="0" smtClean="0"/>
              <a:t>4.4 </a:t>
            </a:r>
            <a:r>
              <a:rPr lang="zh-CN" altLang="en-US" dirty="0"/>
              <a:t>（数据库设计、界面设计、安全性设计、测试数据、</a:t>
            </a:r>
            <a:r>
              <a:rPr lang="en-US" altLang="zh-CN" dirty="0"/>
              <a:t>ETL</a:t>
            </a:r>
            <a:r>
              <a:rPr lang="zh-CN" altLang="en-US" dirty="0"/>
              <a:t>设计等）</a:t>
            </a:r>
            <a:endParaRPr lang="en-US" altLang="zh-CN" dirty="0"/>
          </a:p>
          <a:p>
            <a:pPr lvl="1"/>
            <a:r>
              <a:rPr lang="en-US" altLang="zh-CN" dirty="0" smtClean="0"/>
              <a:t>4.5 </a:t>
            </a:r>
            <a:r>
              <a:rPr lang="zh-CN" altLang="en-US" dirty="0" smtClean="0"/>
              <a:t>（系统测试与同类系统比较）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4.6 </a:t>
            </a:r>
            <a:r>
              <a:rPr lang="zh-CN" altLang="en-US" dirty="0"/>
              <a:t>系统实施效果</a:t>
            </a:r>
            <a:r>
              <a:rPr lang="zh-CN" altLang="en-US" dirty="0" smtClean="0"/>
              <a:t>展示</a:t>
            </a:r>
            <a:endParaRPr lang="en-US" altLang="zh-CN" dirty="0"/>
          </a:p>
          <a:p>
            <a:pPr lvl="2"/>
            <a:r>
              <a:rPr lang="zh-CN" altLang="en-US" dirty="0"/>
              <a:t>不得省略，以形成论证闭环</a:t>
            </a:r>
            <a:endParaRPr lang="en-US" altLang="zh-CN" dirty="0"/>
          </a:p>
          <a:p>
            <a:pPr lvl="1"/>
            <a:r>
              <a:rPr lang="zh-CN" altLang="en-US" dirty="0"/>
              <a:t>目前来看，除非特别硬，否则</a:t>
            </a:r>
            <a:r>
              <a:rPr lang="en-US" altLang="zh-CN" dirty="0"/>
              <a:t>4</a:t>
            </a:r>
            <a:r>
              <a:rPr lang="zh-CN" altLang="en-US" dirty="0"/>
              <a:t>个点是不够</a:t>
            </a:r>
            <a:r>
              <a:rPr lang="zh-CN" altLang="en-US" dirty="0" smtClean="0"/>
              <a:t>的，一般要</a:t>
            </a:r>
            <a:r>
              <a:rPr lang="en-US" altLang="zh-CN" dirty="0" smtClean="0"/>
              <a:t>5-6</a:t>
            </a:r>
            <a:r>
              <a:rPr lang="zh-CN" altLang="en-US" dirty="0" smtClean="0"/>
              <a:t>个点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032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论文框架布局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第五章 总结与展望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5.1 </a:t>
            </a:r>
            <a:r>
              <a:rPr lang="zh-CN" altLang="en-US" dirty="0" smtClean="0"/>
              <a:t>本文</a:t>
            </a:r>
            <a:r>
              <a:rPr lang="zh-CN" altLang="en-US" dirty="0"/>
              <a:t>内容</a:t>
            </a:r>
            <a:r>
              <a:rPr lang="zh-CN" altLang="en-US" dirty="0" smtClean="0"/>
              <a:t>总结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三段论：背景意义、本文工作、项目现状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本文工作部分应重点罗列本人贡献和创新点所在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5.2 </a:t>
            </a:r>
            <a:r>
              <a:rPr lang="zh-CN" altLang="en-US" dirty="0" smtClean="0"/>
              <a:t>未来工作展望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一般一段即可，应正面论述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48935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论文框架布局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参考文献</a:t>
            </a:r>
            <a:endParaRPr lang="en-US" altLang="zh-CN" dirty="0"/>
          </a:p>
          <a:p>
            <a:pPr lvl="1"/>
            <a:r>
              <a:rPr lang="zh-CN" altLang="en-US" dirty="0"/>
              <a:t>不少于一页半</a:t>
            </a:r>
            <a:endParaRPr lang="en-US" altLang="zh-CN" dirty="0"/>
          </a:p>
          <a:p>
            <a:pPr lvl="1"/>
            <a:r>
              <a:rPr lang="zh-CN" altLang="en-US" dirty="0"/>
              <a:t>不少于</a:t>
            </a:r>
            <a:r>
              <a:rPr lang="en-US" altLang="zh-CN" dirty="0"/>
              <a:t>20</a:t>
            </a:r>
            <a:r>
              <a:rPr lang="zh-CN" altLang="en-US" dirty="0"/>
              <a:t>项，一般应在</a:t>
            </a:r>
            <a:r>
              <a:rPr lang="en-US" altLang="zh-CN" dirty="0"/>
              <a:t>25-30</a:t>
            </a:r>
            <a:r>
              <a:rPr lang="zh-CN" altLang="en-US" dirty="0"/>
              <a:t>项</a:t>
            </a:r>
            <a:endParaRPr lang="en-US" altLang="zh-CN" dirty="0"/>
          </a:p>
          <a:p>
            <a:pPr lvl="1"/>
            <a:r>
              <a:rPr lang="zh-CN" altLang="en-US" dirty="0"/>
              <a:t>应按照引用次序排列</a:t>
            </a:r>
            <a:endParaRPr lang="en-US" altLang="zh-CN" dirty="0"/>
          </a:p>
          <a:p>
            <a:pPr lvl="1"/>
            <a:r>
              <a:rPr lang="zh-CN" altLang="en-US" dirty="0"/>
              <a:t>应有对应上标引用（不一定全部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主要来源：</a:t>
            </a:r>
            <a:r>
              <a:rPr lang="en-US" altLang="zh-CN" dirty="0" smtClean="0"/>
              <a:t>1.1</a:t>
            </a:r>
            <a:r>
              <a:rPr lang="zh-CN" altLang="en-US" dirty="0" smtClean="0"/>
              <a:t>节数据，</a:t>
            </a:r>
            <a:r>
              <a:rPr lang="en-US" altLang="zh-CN" dirty="0" smtClean="0"/>
              <a:t>2.1</a:t>
            </a:r>
            <a:r>
              <a:rPr lang="zh-CN" altLang="en-US" dirty="0" smtClean="0"/>
              <a:t>节相关工作文献，</a:t>
            </a:r>
            <a:r>
              <a:rPr lang="en-US" altLang="zh-CN" dirty="0" smtClean="0"/>
              <a:t>2.2</a:t>
            </a:r>
            <a:r>
              <a:rPr lang="zh-CN" altLang="en-US" dirty="0" smtClean="0"/>
              <a:t>节关键技术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066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选题思路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1700808"/>
            <a:ext cx="7772400" cy="4114800"/>
          </a:xfrm>
        </p:spPr>
        <p:txBody>
          <a:bodyPr/>
          <a:lstStyle/>
          <a:p>
            <a:r>
              <a:rPr lang="zh-CN" altLang="en-US" dirty="0" smtClean="0"/>
              <a:t>对这么多年工作经验的提炼和升华</a:t>
            </a:r>
            <a:endParaRPr lang="en-US" altLang="zh-CN" dirty="0" smtClean="0"/>
          </a:p>
          <a:p>
            <a:r>
              <a:rPr lang="zh-CN" altLang="en-US" dirty="0" smtClean="0"/>
              <a:t>尽量依托某个具体系统选题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最好是近一年内基本完成实现的系统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可以是“虚拟系统”</a:t>
            </a:r>
            <a:endParaRPr lang="en-US" altLang="zh-CN" dirty="0" smtClean="0"/>
          </a:p>
          <a:p>
            <a:r>
              <a:rPr lang="zh-CN" altLang="en-US" dirty="0" smtClean="0"/>
              <a:t>难点的选择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经验分享的思路（正向）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问题解决导向的思路（反向）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材料的拥有情况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另见核心节部分</a:t>
            </a:r>
            <a:endParaRPr lang="en-US" altLang="zh-CN" dirty="0" smtClean="0"/>
          </a:p>
          <a:p>
            <a:r>
              <a:rPr lang="zh-CN" altLang="en-US" dirty="0" smtClean="0"/>
              <a:t>具体体现为第四章小节标题的确定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861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选题</a:t>
            </a:r>
            <a:r>
              <a:rPr lang="zh-CN" altLang="en-US" dirty="0" smtClean="0"/>
              <a:t>思路（新增）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从最近一次的情况看，在大家水平都提升的前提下，评委开始注重</a:t>
            </a:r>
            <a:r>
              <a:rPr lang="zh-CN" altLang="en-US" dirty="0" smtClean="0">
                <a:solidFill>
                  <a:srgbClr val="FF0000"/>
                </a:solidFill>
              </a:rPr>
              <a:t>故事的完整性和真实性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lang="en-US" altLang="zh-CN" dirty="0" smtClean="0"/>
              <a:t>3.2</a:t>
            </a:r>
            <a:r>
              <a:rPr lang="zh-CN" altLang="en-US" dirty="0" smtClean="0"/>
              <a:t>要做的事情和</a:t>
            </a:r>
            <a:r>
              <a:rPr lang="en-US" altLang="zh-CN" dirty="0" smtClean="0"/>
              <a:t>3.3</a:t>
            </a:r>
            <a:r>
              <a:rPr lang="zh-CN" altLang="en-US" dirty="0" smtClean="0"/>
              <a:t>模块的呼应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3.3</a:t>
            </a:r>
            <a:r>
              <a:rPr lang="zh-CN" altLang="en-US" dirty="0" smtClean="0"/>
              <a:t>中，因为不可能一个人完成整个项目，因此模块上应有详有略，明确和突出自身工作</a:t>
            </a:r>
            <a:endParaRPr lang="en-US" altLang="zh-CN" dirty="0" smtClean="0"/>
          </a:p>
          <a:p>
            <a:pPr lvl="1"/>
            <a:r>
              <a:rPr lang="zh-CN" altLang="en-US" dirty="0"/>
              <a:t>第四</a:t>
            </a:r>
            <a:r>
              <a:rPr lang="zh-CN" altLang="en-US" dirty="0" smtClean="0"/>
              <a:t>章</a:t>
            </a:r>
            <a:r>
              <a:rPr lang="en-US" altLang="zh-CN" dirty="0" smtClean="0"/>
              <a:t>4.x</a:t>
            </a:r>
            <a:r>
              <a:rPr lang="zh-CN" altLang="en-US" dirty="0" smtClean="0"/>
              <a:t>层次注意与</a:t>
            </a:r>
            <a:r>
              <a:rPr lang="en-US" altLang="zh-CN" dirty="0" smtClean="0"/>
              <a:t>3.3</a:t>
            </a:r>
            <a:r>
              <a:rPr lang="zh-CN" altLang="en-US" dirty="0"/>
              <a:t>模块</a:t>
            </a:r>
            <a:r>
              <a:rPr lang="zh-CN" altLang="en-US" dirty="0" smtClean="0"/>
              <a:t>图的呼应</a:t>
            </a:r>
            <a:endParaRPr lang="en-US" altLang="zh-CN" dirty="0" smtClean="0"/>
          </a:p>
          <a:p>
            <a:pPr lvl="1"/>
            <a:r>
              <a:rPr lang="zh-CN" altLang="en-US" dirty="0"/>
              <a:t>第四</a:t>
            </a:r>
            <a:r>
              <a:rPr lang="zh-CN" altLang="en-US" dirty="0" smtClean="0"/>
              <a:t>章标题下说明节、</a:t>
            </a:r>
            <a:r>
              <a:rPr lang="en-US" altLang="zh-CN" dirty="0" smtClean="0"/>
              <a:t>4.x</a:t>
            </a:r>
            <a:r>
              <a:rPr lang="zh-CN" altLang="en-US" dirty="0" smtClean="0"/>
              <a:t>下面小节层的说明节（如果下面还有次级标题的话）要注意逻辑的呼应和递进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221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写作</a:t>
            </a:r>
            <a:r>
              <a:rPr lang="zh-CN" altLang="en-US" dirty="0"/>
              <a:t>技巧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材料着手，先打腹稿</a:t>
            </a:r>
            <a:endParaRPr lang="en-US" altLang="zh-CN" dirty="0" smtClean="0"/>
          </a:p>
          <a:p>
            <a:r>
              <a:rPr lang="zh-CN" altLang="en-US" dirty="0" smtClean="0"/>
              <a:t>先写论文目录框架和摘要</a:t>
            </a:r>
            <a:endParaRPr lang="en-US" altLang="zh-CN" dirty="0" smtClean="0"/>
          </a:p>
          <a:p>
            <a:r>
              <a:rPr lang="zh-CN" altLang="en-US" dirty="0" smtClean="0"/>
              <a:t>金字塔法则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总分结构</a:t>
            </a:r>
            <a:endParaRPr lang="en-US" altLang="zh-CN" dirty="0" smtClean="0"/>
          </a:p>
          <a:p>
            <a:r>
              <a:rPr lang="zh-CN" altLang="en-US" dirty="0" smtClean="0"/>
              <a:t>问题解决型结构</a:t>
            </a:r>
            <a:endParaRPr lang="en-US" altLang="zh-CN" dirty="0" smtClean="0"/>
          </a:p>
          <a:p>
            <a:r>
              <a:rPr lang="en-US" altLang="zh-CN" dirty="0" smtClean="0"/>
              <a:t>PPT</a:t>
            </a:r>
            <a:r>
              <a:rPr lang="zh-CN" altLang="en-US" dirty="0" smtClean="0"/>
              <a:t>的解说稿</a:t>
            </a:r>
            <a:endParaRPr lang="en-US" altLang="zh-CN" dirty="0" smtClean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5884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Q &amp; 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814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Arial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40527</TotalTime>
  <Words>991</Words>
  <Application>Microsoft Office PowerPoint</Application>
  <PresentationFormat>全屏显示(4:3)</PresentationFormat>
  <Paragraphs>148</Paragraphs>
  <Slides>19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华文行楷</vt:lpstr>
      <vt:lpstr>华文隶书</vt:lpstr>
      <vt:lpstr>宋体</vt:lpstr>
      <vt:lpstr>Arial</vt:lpstr>
      <vt:lpstr>Tahoma</vt:lpstr>
      <vt:lpstr>Times New Roman</vt:lpstr>
      <vt:lpstr>Wingdings</vt:lpstr>
      <vt:lpstr>Blueprint</vt:lpstr>
      <vt:lpstr>MSE论文写作经验分享</vt:lpstr>
      <vt:lpstr>提纲</vt:lpstr>
      <vt:lpstr>最重要的：亮剑精神</vt:lpstr>
      <vt:lpstr>观念和态度</vt:lpstr>
      <vt:lpstr>观念和态度</vt:lpstr>
      <vt:lpstr>观念和态度</vt:lpstr>
      <vt:lpstr>观念和态度</vt:lpstr>
      <vt:lpstr>进度和规划</vt:lpstr>
      <vt:lpstr>论文框架布局</vt:lpstr>
      <vt:lpstr>论文框架布局</vt:lpstr>
      <vt:lpstr>论文框架布局</vt:lpstr>
      <vt:lpstr>论文框架布局</vt:lpstr>
      <vt:lpstr>论文框架布局</vt:lpstr>
      <vt:lpstr>论文框架布局</vt:lpstr>
      <vt:lpstr>论文框架布局</vt:lpstr>
      <vt:lpstr>选题思路</vt:lpstr>
      <vt:lpstr>选题思路（新增）</vt:lpstr>
      <vt:lpstr>写作技巧</vt:lpstr>
      <vt:lpstr>Q &amp; A</vt:lpstr>
    </vt:vector>
  </TitlesOfParts>
  <Company>113-501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Web Application</dc:title>
  <dc:creator>robin</dc:creator>
  <cp:lastModifiedBy>朱 东来</cp:lastModifiedBy>
  <cp:revision>1498</cp:revision>
  <dcterms:created xsi:type="dcterms:W3CDTF">2002-06-03T10:03:09Z</dcterms:created>
  <dcterms:modified xsi:type="dcterms:W3CDTF">2019-03-17T13:43:27Z</dcterms:modified>
</cp:coreProperties>
</file>